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5" r:id="rId9"/>
    <p:sldId id="264" r:id="rId10"/>
    <p:sldId id="263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6" d="100"/>
          <a:sy n="46" d="100"/>
        </p:scale>
        <p:origin x="-8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6C7ED-2D3D-1A48-8C5F-A74B68AA1F01}" type="datetimeFigureOut">
              <a:rPr lang="en-US" smtClean="0"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BE70-50B6-F14E-8E03-CE64BB9649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6C7ED-2D3D-1A48-8C5F-A74B68AA1F01}" type="datetimeFigureOut">
              <a:rPr lang="en-US" smtClean="0"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BE70-50B6-F14E-8E03-CE64BB9649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6C7ED-2D3D-1A48-8C5F-A74B68AA1F01}" type="datetimeFigureOut">
              <a:rPr lang="en-US" smtClean="0"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BE70-50B6-F14E-8E03-CE64BB9649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6C7ED-2D3D-1A48-8C5F-A74B68AA1F01}" type="datetimeFigureOut">
              <a:rPr lang="en-US" smtClean="0"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BE70-50B6-F14E-8E03-CE64BB9649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6C7ED-2D3D-1A48-8C5F-A74B68AA1F01}" type="datetimeFigureOut">
              <a:rPr lang="en-US" smtClean="0"/>
              <a:t>5/15/13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BE70-50B6-F14E-8E03-CE64BB9649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6C7ED-2D3D-1A48-8C5F-A74B68AA1F01}" type="datetimeFigureOut">
              <a:rPr lang="en-US" smtClean="0"/>
              <a:t>5/15/13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BE70-50B6-F14E-8E03-CE64BB9649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6C7ED-2D3D-1A48-8C5F-A74B68AA1F01}" type="datetimeFigureOut">
              <a:rPr lang="en-US" smtClean="0"/>
              <a:t>5/15/13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BE70-50B6-F14E-8E03-CE64BB9649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6C7ED-2D3D-1A48-8C5F-A74B68AA1F01}" type="datetimeFigureOut">
              <a:rPr lang="en-US" smtClean="0"/>
              <a:t>5/15/13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BE70-50B6-F14E-8E03-CE64BB9649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6C7ED-2D3D-1A48-8C5F-A74B68AA1F01}" type="datetimeFigureOut">
              <a:rPr lang="en-US" smtClean="0"/>
              <a:t>5/15/13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BE70-50B6-F14E-8E03-CE64BB9649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6C7ED-2D3D-1A48-8C5F-A74B68AA1F01}" type="datetimeFigureOut">
              <a:rPr lang="en-US" smtClean="0"/>
              <a:t>5/15/13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0BE70-50B6-F14E-8E03-CE64BB9649A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6C7ED-2D3D-1A48-8C5F-A74B68AA1F01}" type="datetimeFigureOut">
              <a:rPr lang="en-US" smtClean="0"/>
              <a:t>5/15/13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890BE70-50B6-F14E-8E03-CE64BB9649A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890BE70-50B6-F14E-8E03-CE64BB9649A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CE6C7ED-2D3D-1A48-8C5F-A74B68AA1F01}" type="datetimeFigureOut">
              <a:rPr lang="en-US" smtClean="0"/>
              <a:t>5/15/13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Respiratory System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42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16000"/>
          </a:xfrm>
        </p:spPr>
        <p:txBody>
          <a:bodyPr>
            <a:normAutofit/>
          </a:bodyPr>
          <a:lstStyle/>
          <a:p>
            <a:r>
              <a:rPr lang="en-US" dirty="0"/>
              <a:t>Diseases and </a:t>
            </a:r>
            <a:r>
              <a:rPr lang="en-US" dirty="0" smtClean="0"/>
              <a:t>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632" y="859692"/>
            <a:ext cx="8368522" cy="187569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 startAt="4"/>
            </a:pPr>
            <a:r>
              <a:rPr lang="en-US" sz="2800" dirty="0" smtClean="0"/>
              <a:t>Diseases and disorders of the respiratory system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400" b="1" i="1" dirty="0" smtClean="0"/>
              <a:t>Respiratory infections </a:t>
            </a:r>
            <a:r>
              <a:rPr lang="en-US" sz="2400" dirty="0" smtClean="0"/>
              <a:t>– cold, flu, pneumonia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400" b="1" i="1" dirty="0" smtClean="0"/>
              <a:t>Asthma</a:t>
            </a:r>
            <a:r>
              <a:rPr lang="en-US" sz="2400" dirty="0" smtClean="0"/>
              <a:t> </a:t>
            </a:r>
            <a:r>
              <a:rPr lang="en-US" sz="2400" dirty="0"/>
              <a:t>– bronchial tubes contract quickly, causing shortness of breath.</a:t>
            </a:r>
          </a:p>
          <a:p>
            <a:pPr marL="400050" lvl="1" indent="0">
              <a:buNone/>
            </a:pPr>
            <a:endParaRPr lang="en-US" dirty="0" smtClean="0"/>
          </a:p>
        </p:txBody>
      </p:sp>
      <p:pic>
        <p:nvPicPr>
          <p:cNvPr id="4" name="The_Common_Cold_and_Asthma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24608" y="2563529"/>
            <a:ext cx="5725961" cy="429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2258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16000"/>
          </a:xfrm>
        </p:spPr>
        <p:txBody>
          <a:bodyPr>
            <a:normAutofit/>
          </a:bodyPr>
          <a:lstStyle/>
          <a:p>
            <a:r>
              <a:rPr lang="en-US" dirty="0"/>
              <a:t>Diseases and </a:t>
            </a:r>
            <a:r>
              <a:rPr lang="en-US" dirty="0" smtClean="0"/>
              <a:t>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16000"/>
            <a:ext cx="4165600" cy="5842000"/>
          </a:xfrm>
        </p:spPr>
        <p:txBody>
          <a:bodyPr>
            <a:normAutofit/>
          </a:bodyPr>
          <a:lstStyle/>
          <a:p>
            <a:pPr marL="644525" lvl="1" indent="-514350">
              <a:buFont typeface="+mj-lt"/>
              <a:buAutoNum type="arabicPeriod" startAt="3"/>
            </a:pPr>
            <a:r>
              <a:rPr lang="en-US" sz="2800" b="1" i="1" dirty="0" smtClean="0"/>
              <a:t>Chronic bronchitis </a:t>
            </a:r>
            <a:r>
              <a:rPr lang="en-US" sz="2800" dirty="0" smtClean="0"/>
              <a:t>– bronchial tubes become irritated and swell</a:t>
            </a:r>
          </a:p>
          <a:p>
            <a:pPr marL="644525" lvl="1" indent="-514350">
              <a:buFont typeface="+mj-lt"/>
              <a:buAutoNum type="arabicPeriod" startAt="3"/>
            </a:pPr>
            <a:r>
              <a:rPr lang="en-US" sz="2800" b="1" i="1" dirty="0" smtClean="0"/>
              <a:t>Emphysema</a:t>
            </a:r>
            <a:r>
              <a:rPr lang="en-US" sz="2800" dirty="0" smtClean="0"/>
              <a:t> – disease of the alveoli, which enlarge and fail to function effectively</a:t>
            </a:r>
          </a:p>
          <a:p>
            <a:pPr marL="644525" lvl="1" indent="-514350">
              <a:buFont typeface="+mj-lt"/>
              <a:buAutoNum type="arabicPeriod" startAt="3"/>
            </a:pPr>
            <a:r>
              <a:rPr lang="en-US" sz="2800" b="1" i="1" dirty="0" smtClean="0"/>
              <a:t>Lung Cancer </a:t>
            </a:r>
            <a:r>
              <a:rPr lang="en-US" sz="2800" dirty="0" smtClean="0"/>
              <a:t>– uncontrolled cell growth in lung tissue.</a:t>
            </a:r>
            <a:endParaRPr lang="en-US" sz="2800" dirty="0"/>
          </a:p>
        </p:txBody>
      </p:sp>
      <p:pic>
        <p:nvPicPr>
          <p:cNvPr id="4" name="Emphysema_and_Cigarette_Smoking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32835" y="1327820"/>
            <a:ext cx="5003381" cy="375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750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Respiration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323" y="1268047"/>
            <a:ext cx="8249139" cy="5394568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sz="3200" dirty="0" smtClean="0"/>
              <a:t>The function of the respiratory system is to supply oxygen to the body.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3200" b="1" dirty="0" smtClean="0"/>
              <a:t>Breathing </a:t>
            </a:r>
            <a:r>
              <a:rPr lang="en-US" sz="3200" dirty="0" smtClean="0"/>
              <a:t>is the movement of the chest that brings air into the lungs and removes waste gases.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3200" b="1" dirty="0" smtClean="0"/>
              <a:t>Cellular respiration </a:t>
            </a:r>
            <a:r>
              <a:rPr lang="en-US" sz="3200" dirty="0" smtClean="0"/>
              <a:t>is when oxygen is used by the cells to release energy from glucose sugar.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3200" dirty="0" smtClean="0"/>
              <a:t>The </a:t>
            </a:r>
            <a:r>
              <a:rPr lang="en-US" sz="3200" b="1" dirty="0" smtClean="0"/>
              <a:t>waste products </a:t>
            </a:r>
            <a:r>
              <a:rPr lang="en-US" sz="3200" dirty="0" smtClean="0"/>
              <a:t>of cellular respiration are carbon dioxide and water.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94630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Respiration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lphaUcPeriod" startAt="2"/>
            </a:pPr>
            <a:r>
              <a:rPr lang="en-US" sz="3200" dirty="0" smtClean="0"/>
              <a:t>Organs of the respiratory system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3200" dirty="0" smtClean="0"/>
              <a:t>The </a:t>
            </a:r>
            <a:r>
              <a:rPr lang="en-US" sz="3200" b="1" dirty="0" smtClean="0"/>
              <a:t>pharynx</a:t>
            </a:r>
            <a:r>
              <a:rPr lang="en-US" sz="3200" dirty="0" smtClean="0"/>
              <a:t> is a tube-like passageway used by food, liquid, and air.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3200" dirty="0" smtClean="0"/>
              <a:t>Air passes through the </a:t>
            </a:r>
            <a:r>
              <a:rPr lang="en-US" sz="3200" b="1" dirty="0" smtClean="0"/>
              <a:t>larynx</a:t>
            </a:r>
            <a:r>
              <a:rPr lang="en-US" sz="3200" dirty="0" smtClean="0"/>
              <a:t>, which contains the vocal cords used to speak.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3200" b="1" dirty="0" smtClean="0"/>
              <a:t>Trachea</a:t>
            </a:r>
            <a:r>
              <a:rPr lang="en-US" sz="3200" dirty="0" smtClean="0"/>
              <a:t> – the tube held open by rings of cartilage; lined with cilia and mucous membranes.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64925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spiratory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36" y="0"/>
            <a:ext cx="7090833" cy="649993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910385" y="3985846"/>
            <a:ext cx="197338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Bronchi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63440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Respiration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00" lvl="1" indent="-514350">
              <a:buFont typeface="+mj-lt"/>
              <a:buAutoNum type="arabicPeriod" startAt="4"/>
            </a:pPr>
            <a:r>
              <a:rPr lang="en-US" sz="3200" dirty="0" smtClean="0"/>
              <a:t>At the lower end of the </a:t>
            </a:r>
            <a:r>
              <a:rPr lang="en-US" sz="3200" b="1" dirty="0" smtClean="0"/>
              <a:t>trachea</a:t>
            </a:r>
            <a:r>
              <a:rPr lang="en-US" sz="3200" dirty="0" smtClean="0"/>
              <a:t>, two short tubes called </a:t>
            </a:r>
            <a:r>
              <a:rPr lang="en-US" sz="3200" b="1" dirty="0" smtClean="0"/>
              <a:t>bronchi</a:t>
            </a:r>
            <a:r>
              <a:rPr lang="en-US" sz="3200" dirty="0" smtClean="0"/>
              <a:t> branch into smaller tubes.</a:t>
            </a:r>
          </a:p>
          <a:p>
            <a:pPr marL="914400" lvl="1" indent="-514350">
              <a:buFont typeface="+mj-lt"/>
              <a:buAutoNum type="arabicPeriod" startAt="4"/>
            </a:pPr>
            <a:r>
              <a:rPr lang="en-US" sz="3200" dirty="0" smtClean="0"/>
              <a:t>Smallest tubes are </a:t>
            </a:r>
            <a:r>
              <a:rPr lang="en-US" sz="3200" b="1" dirty="0" smtClean="0"/>
              <a:t>bronchioles</a:t>
            </a:r>
            <a:r>
              <a:rPr lang="en-US" sz="3200" dirty="0" smtClean="0"/>
              <a:t>, which end in clusters of </a:t>
            </a:r>
            <a:r>
              <a:rPr lang="en-US" sz="3200" b="1" dirty="0" smtClean="0"/>
              <a:t>alveoli.</a:t>
            </a:r>
          </a:p>
          <a:p>
            <a:pPr marL="914400" lvl="1" indent="-514350">
              <a:buFont typeface="+mj-lt"/>
              <a:buAutoNum type="arabicPeriod" startAt="4"/>
            </a:pPr>
            <a:r>
              <a:rPr lang="en-US" sz="3200" dirty="0" smtClean="0"/>
              <a:t>The </a:t>
            </a:r>
            <a:r>
              <a:rPr lang="en-US" sz="3200" b="1" dirty="0" smtClean="0"/>
              <a:t>alveoli</a:t>
            </a:r>
            <a:r>
              <a:rPr lang="en-US" sz="3200" dirty="0" smtClean="0"/>
              <a:t> are surrounded by </a:t>
            </a:r>
            <a:r>
              <a:rPr lang="en-US" sz="3200" b="1" dirty="0" smtClean="0"/>
              <a:t>capillaries</a:t>
            </a:r>
            <a:r>
              <a:rPr lang="en-US" sz="3200" dirty="0" smtClean="0"/>
              <a:t>; oxygen and waste products are exchanged here by the process of diffusion</a:t>
            </a:r>
            <a:r>
              <a:rPr lang="en-US" sz="3200" b="1" dirty="0" smtClean="0"/>
              <a:t>.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441942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lveoli_diagr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75" y="370254"/>
            <a:ext cx="72263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990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Breathing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lphaUcPeriod" startAt="3"/>
            </a:pPr>
            <a:r>
              <a:rPr lang="en-US" sz="3200" dirty="0" smtClean="0"/>
              <a:t>Why do you breathe?</a:t>
            </a:r>
          </a:p>
          <a:p>
            <a:pPr marL="971550" indent="-514350">
              <a:buFont typeface="+mj-lt"/>
              <a:buAutoNum type="arabicPeriod"/>
            </a:pPr>
            <a:r>
              <a:rPr lang="en-US" sz="3200" dirty="0" smtClean="0"/>
              <a:t>Signals from your brain tell muscles in your chest and abdomen to contract and relax.</a:t>
            </a:r>
          </a:p>
          <a:p>
            <a:pPr marL="971550" indent="-514350">
              <a:buFont typeface="+mj-lt"/>
              <a:buAutoNum type="arabicPeriod"/>
            </a:pPr>
            <a:r>
              <a:rPr lang="en-US" sz="3200" dirty="0" smtClean="0"/>
              <a:t>The </a:t>
            </a:r>
            <a:r>
              <a:rPr lang="en-US" sz="3200" b="1" dirty="0" smtClean="0"/>
              <a:t>diaphragm</a:t>
            </a:r>
            <a:r>
              <a:rPr lang="en-US" sz="3200" dirty="0" smtClean="0"/>
              <a:t> is the muscle that contracts and relaxes to move gas into and out of the lungs.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27233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reath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62" y="381000"/>
            <a:ext cx="7535038" cy="557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711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reathing-mechanism-demonstration.jpeg-293x3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88022"/>
            <a:ext cx="6305550" cy="645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493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632</TotalTime>
  <Words>279</Words>
  <Application>Microsoft Macintosh PowerPoint</Application>
  <PresentationFormat>On-screen Show (4:3)</PresentationFormat>
  <Paragraphs>28</Paragraphs>
  <Slides>11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Adjacency</vt:lpstr>
      <vt:lpstr>Respiratory System</vt:lpstr>
      <vt:lpstr>Respiration</vt:lpstr>
      <vt:lpstr>Respiration</vt:lpstr>
      <vt:lpstr>PowerPoint Presentation</vt:lpstr>
      <vt:lpstr>Respiration</vt:lpstr>
      <vt:lpstr>PowerPoint Presentation</vt:lpstr>
      <vt:lpstr>Breathing</vt:lpstr>
      <vt:lpstr>PowerPoint Presentation</vt:lpstr>
      <vt:lpstr>PowerPoint Presentation</vt:lpstr>
      <vt:lpstr>Diseases and Disorders</vt:lpstr>
      <vt:lpstr>Diseases and Disorders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Respiratory System</dc:title>
  <dc:creator>St. Aloysius</dc:creator>
  <cp:lastModifiedBy>St. Aloysius</cp:lastModifiedBy>
  <cp:revision>27</cp:revision>
  <dcterms:created xsi:type="dcterms:W3CDTF">2013-05-02T11:53:54Z</dcterms:created>
  <dcterms:modified xsi:type="dcterms:W3CDTF">2013-05-15T18:41:48Z</dcterms:modified>
</cp:coreProperties>
</file>